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90"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A4B53A"/>
    <a:srgbClr val="FCE148"/>
    <a:srgbClr val="D26C2C"/>
    <a:srgbClr val="952325"/>
    <a:srgbClr val="004684"/>
    <a:srgbClr val="666666"/>
    <a:srgbClr val="CCCCCC"/>
    <a:srgbClr val="FFFFFF"/>
    <a:srgbClr val="000000"/>
    <a:srgbClr val="FDB92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286" autoAdjust="0"/>
  </p:normalViewPr>
  <p:slideViewPr>
    <p:cSldViewPr snapToGrid="0" snapToObjects="1" showGuides="1">
      <p:cViewPr varScale="1">
        <p:scale>
          <a:sx n="114" d="100"/>
          <a:sy n="114" d="100"/>
        </p:scale>
        <p:origin x="-74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EBC5F7-7324-3449-B4A6-176E723CA5B8}" type="datetimeFigureOut">
              <a:rPr lang="en-US" smtClean="0"/>
              <a:t>9/12/17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91F515-5FC4-DC46-A3FE-0173973702EB}" type="slidenum">
              <a:rPr lang="en-US" smtClean="0"/>
              <a:t>‹#›</a:t>
            </a:fld>
            <a:endParaRPr lang="en-US"/>
          </a:p>
        </p:txBody>
      </p:sp>
    </p:spTree>
    <p:extLst>
      <p:ext uri="{BB962C8B-B14F-4D97-AF65-F5344CB8AC3E}">
        <p14:creationId xmlns:p14="http://schemas.microsoft.com/office/powerpoint/2010/main" val="1668042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EBC5F7-7324-3449-B4A6-176E723CA5B8}" type="datetimeFigureOut">
              <a:rPr lang="en-US" smtClean="0"/>
              <a:t>9/12/17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91F515-5FC4-DC46-A3FE-0173973702EB}" type="slidenum">
              <a:rPr lang="en-US" smtClean="0"/>
              <a:t>‹#›</a:t>
            </a:fld>
            <a:endParaRPr lang="en-US"/>
          </a:p>
        </p:txBody>
      </p:sp>
    </p:spTree>
    <p:extLst>
      <p:ext uri="{BB962C8B-B14F-4D97-AF65-F5344CB8AC3E}">
        <p14:creationId xmlns:p14="http://schemas.microsoft.com/office/powerpoint/2010/main" val="688361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EBC5F7-7324-3449-B4A6-176E723CA5B8}" type="datetimeFigureOut">
              <a:rPr lang="en-US" smtClean="0"/>
              <a:t>9/12/17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91F515-5FC4-DC46-A3FE-0173973702EB}" type="slidenum">
              <a:rPr lang="en-US" smtClean="0"/>
              <a:t>‹#›</a:t>
            </a:fld>
            <a:endParaRPr lang="en-US"/>
          </a:p>
        </p:txBody>
      </p:sp>
    </p:spTree>
    <p:extLst>
      <p:ext uri="{BB962C8B-B14F-4D97-AF65-F5344CB8AC3E}">
        <p14:creationId xmlns:p14="http://schemas.microsoft.com/office/powerpoint/2010/main" val="4109401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EBC5F7-7324-3449-B4A6-176E723CA5B8}" type="datetimeFigureOut">
              <a:rPr lang="en-US" smtClean="0"/>
              <a:t>9/12/17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91F515-5FC4-DC46-A3FE-0173973702EB}" type="slidenum">
              <a:rPr lang="en-US" smtClean="0"/>
              <a:t>‹#›</a:t>
            </a:fld>
            <a:endParaRPr lang="en-US"/>
          </a:p>
        </p:txBody>
      </p:sp>
    </p:spTree>
    <p:extLst>
      <p:ext uri="{BB962C8B-B14F-4D97-AF65-F5344CB8AC3E}">
        <p14:creationId xmlns:p14="http://schemas.microsoft.com/office/powerpoint/2010/main" val="1469255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EBC5F7-7324-3449-B4A6-176E723CA5B8}" type="datetimeFigureOut">
              <a:rPr lang="en-US" smtClean="0"/>
              <a:t>9/12/17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91F515-5FC4-DC46-A3FE-0173973702EB}" type="slidenum">
              <a:rPr lang="en-US" smtClean="0"/>
              <a:t>‹#›</a:t>
            </a:fld>
            <a:endParaRPr lang="en-US"/>
          </a:p>
        </p:txBody>
      </p:sp>
    </p:spTree>
    <p:extLst>
      <p:ext uri="{BB962C8B-B14F-4D97-AF65-F5344CB8AC3E}">
        <p14:creationId xmlns:p14="http://schemas.microsoft.com/office/powerpoint/2010/main" val="3834632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EBC5F7-7324-3449-B4A6-176E723CA5B8}" type="datetimeFigureOut">
              <a:rPr lang="en-US" smtClean="0"/>
              <a:t>9/12/17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91F515-5FC4-DC46-A3FE-0173973702EB}" type="slidenum">
              <a:rPr lang="en-US" smtClean="0"/>
              <a:t>‹#›</a:t>
            </a:fld>
            <a:endParaRPr lang="en-US"/>
          </a:p>
        </p:txBody>
      </p:sp>
    </p:spTree>
    <p:extLst>
      <p:ext uri="{BB962C8B-B14F-4D97-AF65-F5344CB8AC3E}">
        <p14:creationId xmlns:p14="http://schemas.microsoft.com/office/powerpoint/2010/main" val="2767518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EBC5F7-7324-3449-B4A6-176E723CA5B8}" type="datetimeFigureOut">
              <a:rPr lang="en-US" smtClean="0"/>
              <a:t>9/12/17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91F515-5FC4-DC46-A3FE-0173973702EB}" type="slidenum">
              <a:rPr lang="en-US" smtClean="0"/>
              <a:t>‹#›</a:t>
            </a:fld>
            <a:endParaRPr lang="en-US"/>
          </a:p>
        </p:txBody>
      </p:sp>
    </p:spTree>
    <p:extLst>
      <p:ext uri="{BB962C8B-B14F-4D97-AF65-F5344CB8AC3E}">
        <p14:creationId xmlns:p14="http://schemas.microsoft.com/office/powerpoint/2010/main" val="2932479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EBC5F7-7324-3449-B4A6-176E723CA5B8}" type="datetimeFigureOut">
              <a:rPr lang="en-US" smtClean="0"/>
              <a:t>9/12/17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91F515-5FC4-DC46-A3FE-0173973702EB}" type="slidenum">
              <a:rPr lang="en-US" smtClean="0"/>
              <a:t>‹#›</a:t>
            </a:fld>
            <a:endParaRPr lang="en-US"/>
          </a:p>
        </p:txBody>
      </p:sp>
    </p:spTree>
    <p:extLst>
      <p:ext uri="{BB962C8B-B14F-4D97-AF65-F5344CB8AC3E}">
        <p14:creationId xmlns:p14="http://schemas.microsoft.com/office/powerpoint/2010/main" val="2825260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EBC5F7-7324-3449-B4A6-176E723CA5B8}" type="datetimeFigureOut">
              <a:rPr lang="en-US" smtClean="0"/>
              <a:t>9/12/17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91F515-5FC4-DC46-A3FE-0173973702EB}" type="slidenum">
              <a:rPr lang="en-US" smtClean="0"/>
              <a:t>‹#›</a:t>
            </a:fld>
            <a:endParaRPr lang="en-US"/>
          </a:p>
        </p:txBody>
      </p:sp>
    </p:spTree>
    <p:extLst>
      <p:ext uri="{BB962C8B-B14F-4D97-AF65-F5344CB8AC3E}">
        <p14:creationId xmlns:p14="http://schemas.microsoft.com/office/powerpoint/2010/main" val="860566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EBC5F7-7324-3449-B4A6-176E723CA5B8}" type="datetimeFigureOut">
              <a:rPr lang="en-US" smtClean="0"/>
              <a:t>9/12/17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91F515-5FC4-DC46-A3FE-0173973702EB}" type="slidenum">
              <a:rPr lang="en-US" smtClean="0"/>
              <a:t>‹#›</a:t>
            </a:fld>
            <a:endParaRPr lang="en-US"/>
          </a:p>
        </p:txBody>
      </p:sp>
    </p:spTree>
    <p:extLst>
      <p:ext uri="{BB962C8B-B14F-4D97-AF65-F5344CB8AC3E}">
        <p14:creationId xmlns:p14="http://schemas.microsoft.com/office/powerpoint/2010/main" val="519074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EBC5F7-7324-3449-B4A6-176E723CA5B8}" type="datetimeFigureOut">
              <a:rPr lang="en-US" smtClean="0"/>
              <a:t>9/12/17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91F515-5FC4-DC46-A3FE-0173973702EB}" type="slidenum">
              <a:rPr lang="en-US" smtClean="0"/>
              <a:t>‹#›</a:t>
            </a:fld>
            <a:endParaRPr lang="en-US"/>
          </a:p>
        </p:txBody>
      </p:sp>
    </p:spTree>
    <p:extLst>
      <p:ext uri="{BB962C8B-B14F-4D97-AF65-F5344CB8AC3E}">
        <p14:creationId xmlns:p14="http://schemas.microsoft.com/office/powerpoint/2010/main" val="179366198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EBC5F7-7324-3449-B4A6-176E723CA5B8}" type="datetimeFigureOut">
              <a:rPr lang="en-US" smtClean="0"/>
              <a:t>9/12/17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91F515-5FC4-DC46-A3FE-0173973702EB}" type="slidenum">
              <a:rPr lang="en-US" smtClean="0"/>
              <a:t>‹#›</a:t>
            </a:fld>
            <a:endParaRPr lang="en-US"/>
          </a:p>
        </p:txBody>
      </p:sp>
    </p:spTree>
    <p:extLst>
      <p:ext uri="{BB962C8B-B14F-4D97-AF65-F5344CB8AC3E}">
        <p14:creationId xmlns:p14="http://schemas.microsoft.com/office/powerpoint/2010/main" val="3724902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png"/><Relationship Id="rId3"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 name="Picture 54" descr="NCCE_University logos block.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6581" y="5023506"/>
            <a:ext cx="2514600" cy="838200"/>
          </a:xfrm>
          <a:prstGeom prst="rect">
            <a:avLst/>
          </a:prstGeom>
        </p:spPr>
      </p:pic>
      <p:grpSp>
        <p:nvGrpSpPr>
          <p:cNvPr id="13" name="Group 12"/>
          <p:cNvGrpSpPr/>
          <p:nvPr/>
        </p:nvGrpSpPr>
        <p:grpSpPr>
          <a:xfrm>
            <a:off x="354778" y="399458"/>
            <a:ext cx="2760035" cy="6059084"/>
            <a:chOff x="354778" y="399458"/>
            <a:chExt cx="2760035" cy="6059084"/>
          </a:xfrm>
        </p:grpSpPr>
        <p:pic>
          <p:nvPicPr>
            <p:cNvPr id="9" name="Picture 8" descr="N.C. Cooperative Extension Logo_no univ marks.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3458" y="621072"/>
              <a:ext cx="2286000" cy="440531"/>
            </a:xfrm>
            <a:prstGeom prst="rect">
              <a:avLst/>
            </a:prstGeom>
          </p:spPr>
        </p:pic>
        <p:sp>
          <p:nvSpPr>
            <p:cNvPr id="11" name="Rectangle 10"/>
            <p:cNvSpPr/>
            <p:nvPr/>
          </p:nvSpPr>
          <p:spPr>
            <a:xfrm>
              <a:off x="354778" y="399458"/>
              <a:ext cx="2760035" cy="6059084"/>
            </a:xfrm>
            <a:prstGeom prst="rect">
              <a:avLst/>
            </a:prstGeom>
            <a:noFill/>
            <a:ln>
              <a:solidFill>
                <a:srgbClr val="004684"/>
              </a:solidFill>
            </a:ln>
            <a:effectLst/>
          </p:spPr>
          <p:style>
            <a:lnRef idx="1">
              <a:schemeClr val="accent1"/>
            </a:lnRef>
            <a:fillRef idx="3">
              <a:schemeClr val="accent1"/>
            </a:fillRef>
            <a:effectRef idx="2">
              <a:schemeClr val="accent1"/>
            </a:effectRef>
            <a:fontRef idx="minor">
              <a:schemeClr val="lt1"/>
            </a:fontRef>
          </p:style>
          <p:txBody>
            <a:bodyPr lIns="82058" tIns="41029" rIns="82058" bIns="41029" rtlCol="0" anchor="ctr"/>
            <a:lstStyle/>
            <a:p>
              <a:pPr algn="ctr"/>
              <a:endParaRPr lang="en-US"/>
            </a:p>
          </p:txBody>
        </p:sp>
      </p:grpSp>
      <p:grpSp>
        <p:nvGrpSpPr>
          <p:cNvPr id="15" name="Group 14"/>
          <p:cNvGrpSpPr/>
          <p:nvPr/>
        </p:nvGrpSpPr>
        <p:grpSpPr>
          <a:xfrm>
            <a:off x="3191982" y="397605"/>
            <a:ext cx="2760035" cy="6059084"/>
            <a:chOff x="3191982" y="397605"/>
            <a:chExt cx="2760035" cy="6059084"/>
          </a:xfrm>
        </p:grpSpPr>
        <p:sp>
          <p:nvSpPr>
            <p:cNvPr id="24" name="Rectangle 23"/>
            <p:cNvSpPr/>
            <p:nvPr/>
          </p:nvSpPr>
          <p:spPr>
            <a:xfrm>
              <a:off x="3191982" y="397605"/>
              <a:ext cx="2760035" cy="6059084"/>
            </a:xfrm>
            <a:prstGeom prst="rect">
              <a:avLst/>
            </a:prstGeom>
            <a:noFill/>
            <a:ln>
              <a:solidFill>
                <a:srgbClr val="004684"/>
              </a:solidFill>
            </a:ln>
            <a:effectLst/>
          </p:spPr>
          <p:style>
            <a:lnRef idx="1">
              <a:schemeClr val="accent1"/>
            </a:lnRef>
            <a:fillRef idx="3">
              <a:schemeClr val="accent1"/>
            </a:fillRef>
            <a:effectRef idx="2">
              <a:schemeClr val="accent1"/>
            </a:effectRef>
            <a:fontRef idx="minor">
              <a:schemeClr val="lt1"/>
            </a:fontRef>
          </p:style>
          <p:txBody>
            <a:bodyPr lIns="82058" tIns="41029" rIns="82058" bIns="41029" rtlCol="0" anchor="ctr"/>
            <a:lstStyle/>
            <a:p>
              <a:pPr algn="ctr"/>
              <a:endParaRPr lang="en-US"/>
            </a:p>
          </p:txBody>
        </p:sp>
        <p:pic>
          <p:nvPicPr>
            <p:cNvPr id="6" name="Picture 5" descr="N.C. Cooperative Extension Logo_no univ marks.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0662" y="628525"/>
              <a:ext cx="2286000" cy="440532"/>
            </a:xfrm>
            <a:prstGeom prst="rect">
              <a:avLst/>
            </a:prstGeom>
          </p:spPr>
        </p:pic>
      </p:grpSp>
      <p:grpSp>
        <p:nvGrpSpPr>
          <p:cNvPr id="14" name="Group 13"/>
          <p:cNvGrpSpPr/>
          <p:nvPr/>
        </p:nvGrpSpPr>
        <p:grpSpPr>
          <a:xfrm>
            <a:off x="6047288" y="395752"/>
            <a:ext cx="2760035" cy="6059084"/>
            <a:chOff x="6047288" y="395752"/>
            <a:chExt cx="2760035" cy="6059084"/>
          </a:xfrm>
        </p:grpSpPr>
        <p:sp>
          <p:nvSpPr>
            <p:cNvPr id="30" name="Rectangle 29"/>
            <p:cNvSpPr/>
            <p:nvPr/>
          </p:nvSpPr>
          <p:spPr>
            <a:xfrm>
              <a:off x="6047288" y="395752"/>
              <a:ext cx="2760035" cy="6059084"/>
            </a:xfrm>
            <a:prstGeom prst="rect">
              <a:avLst/>
            </a:prstGeom>
            <a:noFill/>
            <a:ln>
              <a:solidFill>
                <a:srgbClr val="004684"/>
              </a:solidFill>
            </a:ln>
            <a:effectLst/>
          </p:spPr>
          <p:style>
            <a:lnRef idx="1">
              <a:schemeClr val="accent1"/>
            </a:lnRef>
            <a:fillRef idx="3">
              <a:schemeClr val="accent1"/>
            </a:fillRef>
            <a:effectRef idx="2">
              <a:schemeClr val="accent1"/>
            </a:effectRef>
            <a:fontRef idx="minor">
              <a:schemeClr val="lt1"/>
            </a:fontRef>
          </p:style>
          <p:txBody>
            <a:bodyPr lIns="82058" tIns="41029" rIns="82058" bIns="41029" rtlCol="0" anchor="ctr"/>
            <a:lstStyle/>
            <a:p>
              <a:pPr algn="ctr"/>
              <a:endParaRPr lang="en-US"/>
            </a:p>
          </p:txBody>
        </p:sp>
        <p:pic>
          <p:nvPicPr>
            <p:cNvPr id="10" name="Picture 9" descr="N.C. Cooperative Extension Logo_no univ marks.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75968" y="621072"/>
              <a:ext cx="2286000" cy="440531"/>
            </a:xfrm>
            <a:prstGeom prst="rect">
              <a:avLst/>
            </a:prstGeom>
          </p:spPr>
        </p:pic>
      </p:grpSp>
      <p:pic>
        <p:nvPicPr>
          <p:cNvPr id="50" name="Picture 49" descr="NCCE_University logos block.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071" y="5023506"/>
            <a:ext cx="2514600" cy="838199"/>
          </a:xfrm>
          <a:prstGeom prst="rect">
            <a:avLst/>
          </a:prstGeom>
        </p:spPr>
      </p:pic>
      <p:sp>
        <p:nvSpPr>
          <p:cNvPr id="51" name="TextBox 50"/>
          <p:cNvSpPr txBox="1"/>
          <p:nvPr/>
        </p:nvSpPr>
        <p:spPr>
          <a:xfrm>
            <a:off x="484071" y="1330025"/>
            <a:ext cx="2514600" cy="759968"/>
          </a:xfrm>
          <a:prstGeom prst="rect">
            <a:avLst/>
          </a:prstGeom>
          <a:noFill/>
        </p:spPr>
        <p:txBody>
          <a:bodyPr wrap="square" lIns="82058" tIns="41029" rIns="82058" bIns="41029" rtlCol="0">
            <a:spAutoFit/>
          </a:bodyPr>
          <a:lstStyle/>
          <a:p>
            <a:r>
              <a:rPr lang="en-US" sz="1100" dirty="0" smtClean="0">
                <a:solidFill>
                  <a:schemeClr val="accent6">
                    <a:lumMod val="10000"/>
                  </a:schemeClr>
                </a:solidFill>
                <a:latin typeface="Arial"/>
                <a:cs typeface="Arial"/>
              </a:rPr>
              <a:t>County Center Name</a:t>
            </a:r>
            <a:endParaRPr lang="en-US" sz="1100" dirty="0">
              <a:solidFill>
                <a:schemeClr val="accent6">
                  <a:lumMod val="10000"/>
                </a:schemeClr>
              </a:solidFill>
              <a:latin typeface="Arial"/>
              <a:cs typeface="Arial"/>
            </a:endParaRPr>
          </a:p>
          <a:p>
            <a:r>
              <a:rPr lang="en-US" sz="1100" dirty="0" smtClean="0">
                <a:solidFill>
                  <a:schemeClr val="accent6">
                    <a:lumMod val="10000"/>
                  </a:schemeClr>
                </a:solidFill>
                <a:latin typeface="Arial"/>
                <a:cs typeface="Arial"/>
              </a:rPr>
              <a:t>Address line 1 </a:t>
            </a:r>
          </a:p>
          <a:p>
            <a:r>
              <a:rPr lang="en-US" sz="1100" dirty="0" smtClean="0">
                <a:solidFill>
                  <a:schemeClr val="accent6">
                    <a:lumMod val="10000"/>
                  </a:schemeClr>
                </a:solidFill>
                <a:latin typeface="Arial"/>
                <a:cs typeface="Arial"/>
              </a:rPr>
              <a:t>Address line 2 </a:t>
            </a:r>
            <a:endParaRPr lang="en-US" sz="1100" dirty="0">
              <a:solidFill>
                <a:schemeClr val="accent6">
                  <a:lumMod val="10000"/>
                </a:schemeClr>
              </a:solidFill>
              <a:latin typeface="Arial"/>
              <a:cs typeface="Arial"/>
            </a:endParaRPr>
          </a:p>
          <a:p>
            <a:r>
              <a:rPr lang="en-US" sz="1100" dirty="0">
                <a:solidFill>
                  <a:schemeClr val="accent6">
                    <a:lumMod val="10000"/>
                  </a:schemeClr>
                </a:solidFill>
                <a:latin typeface="Arial"/>
                <a:cs typeface="Arial"/>
              </a:rPr>
              <a:t>City, NC </a:t>
            </a:r>
            <a:r>
              <a:rPr lang="en-US" sz="1100" dirty="0" smtClean="0">
                <a:solidFill>
                  <a:schemeClr val="accent6">
                    <a:lumMod val="10000"/>
                  </a:schemeClr>
                </a:solidFill>
                <a:latin typeface="Arial"/>
                <a:cs typeface="Arial"/>
              </a:rPr>
              <a:t>XXXXX</a:t>
            </a:r>
            <a:endParaRPr lang="en-US" sz="1100" dirty="0">
              <a:solidFill>
                <a:schemeClr val="accent6">
                  <a:lumMod val="10000"/>
                </a:schemeClr>
              </a:solidFill>
              <a:latin typeface="Arial"/>
              <a:cs typeface="Arial"/>
            </a:endParaRPr>
          </a:p>
        </p:txBody>
      </p:sp>
      <p:sp>
        <p:nvSpPr>
          <p:cNvPr id="54" name="TextBox 53"/>
          <p:cNvSpPr txBox="1"/>
          <p:nvPr/>
        </p:nvSpPr>
        <p:spPr>
          <a:xfrm>
            <a:off x="6176581" y="1326319"/>
            <a:ext cx="2514600" cy="759968"/>
          </a:xfrm>
          <a:prstGeom prst="rect">
            <a:avLst/>
          </a:prstGeom>
          <a:noFill/>
        </p:spPr>
        <p:txBody>
          <a:bodyPr wrap="square" lIns="82058" tIns="41029" rIns="82058" bIns="41029" rtlCol="0">
            <a:spAutoFit/>
          </a:bodyPr>
          <a:lstStyle/>
          <a:p>
            <a:r>
              <a:rPr lang="en-US" sz="1100" dirty="0" smtClean="0">
                <a:solidFill>
                  <a:schemeClr val="accent6">
                    <a:lumMod val="10000"/>
                  </a:schemeClr>
                </a:solidFill>
                <a:latin typeface="Arial"/>
                <a:cs typeface="Arial"/>
              </a:rPr>
              <a:t>County Center Name</a:t>
            </a:r>
            <a:endParaRPr lang="en-US" sz="1100" dirty="0">
              <a:solidFill>
                <a:schemeClr val="accent6">
                  <a:lumMod val="10000"/>
                </a:schemeClr>
              </a:solidFill>
              <a:latin typeface="Arial"/>
              <a:cs typeface="Arial"/>
            </a:endParaRPr>
          </a:p>
          <a:p>
            <a:r>
              <a:rPr lang="en-US" sz="1100" dirty="0" smtClean="0">
                <a:solidFill>
                  <a:schemeClr val="accent6">
                    <a:lumMod val="10000"/>
                  </a:schemeClr>
                </a:solidFill>
                <a:latin typeface="Arial"/>
                <a:cs typeface="Arial"/>
              </a:rPr>
              <a:t>Address line 1 </a:t>
            </a:r>
          </a:p>
          <a:p>
            <a:r>
              <a:rPr lang="en-US" sz="1100" dirty="0" smtClean="0">
                <a:solidFill>
                  <a:schemeClr val="accent6">
                    <a:lumMod val="10000"/>
                  </a:schemeClr>
                </a:solidFill>
                <a:latin typeface="Arial"/>
                <a:cs typeface="Arial"/>
              </a:rPr>
              <a:t>Address line 2 </a:t>
            </a:r>
            <a:endParaRPr lang="en-US" sz="1100" dirty="0">
              <a:solidFill>
                <a:schemeClr val="accent6">
                  <a:lumMod val="10000"/>
                </a:schemeClr>
              </a:solidFill>
              <a:latin typeface="Arial"/>
              <a:cs typeface="Arial"/>
            </a:endParaRPr>
          </a:p>
          <a:p>
            <a:r>
              <a:rPr lang="en-US" sz="1100" dirty="0">
                <a:solidFill>
                  <a:schemeClr val="accent6">
                    <a:lumMod val="10000"/>
                  </a:schemeClr>
                </a:solidFill>
                <a:latin typeface="Arial"/>
                <a:cs typeface="Arial"/>
              </a:rPr>
              <a:t>City, NC </a:t>
            </a:r>
            <a:r>
              <a:rPr lang="en-US" sz="1100" dirty="0" smtClean="0">
                <a:solidFill>
                  <a:schemeClr val="accent6">
                    <a:lumMod val="10000"/>
                  </a:schemeClr>
                </a:solidFill>
                <a:latin typeface="Arial"/>
                <a:cs typeface="Arial"/>
              </a:rPr>
              <a:t>XXXXX</a:t>
            </a:r>
            <a:endParaRPr lang="en-US" sz="1100" dirty="0">
              <a:solidFill>
                <a:schemeClr val="accent6">
                  <a:lumMod val="10000"/>
                </a:schemeClr>
              </a:solidFill>
              <a:latin typeface="Arial"/>
              <a:cs typeface="Arial"/>
            </a:endParaRPr>
          </a:p>
        </p:txBody>
      </p:sp>
      <p:pic>
        <p:nvPicPr>
          <p:cNvPr id="56" name="Picture 55" descr="NCCE_University logos block.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14700" y="5023506"/>
            <a:ext cx="2514600" cy="838200"/>
          </a:xfrm>
          <a:prstGeom prst="rect">
            <a:avLst/>
          </a:prstGeom>
        </p:spPr>
      </p:pic>
      <p:sp>
        <p:nvSpPr>
          <p:cNvPr id="57" name="TextBox 56"/>
          <p:cNvSpPr txBox="1"/>
          <p:nvPr/>
        </p:nvSpPr>
        <p:spPr>
          <a:xfrm>
            <a:off x="3321275" y="1328172"/>
            <a:ext cx="2514600" cy="759968"/>
          </a:xfrm>
          <a:prstGeom prst="rect">
            <a:avLst/>
          </a:prstGeom>
          <a:noFill/>
        </p:spPr>
        <p:txBody>
          <a:bodyPr wrap="square" lIns="82058" tIns="41029" rIns="82058" bIns="41029" rtlCol="0">
            <a:spAutoFit/>
          </a:bodyPr>
          <a:lstStyle/>
          <a:p>
            <a:r>
              <a:rPr lang="en-US" sz="1100" dirty="0" smtClean="0">
                <a:solidFill>
                  <a:schemeClr val="accent6">
                    <a:lumMod val="10000"/>
                  </a:schemeClr>
                </a:solidFill>
                <a:latin typeface="Arial"/>
                <a:cs typeface="Arial"/>
              </a:rPr>
              <a:t>County Center Name</a:t>
            </a:r>
            <a:endParaRPr lang="en-US" sz="1100" dirty="0">
              <a:solidFill>
                <a:schemeClr val="accent6">
                  <a:lumMod val="10000"/>
                </a:schemeClr>
              </a:solidFill>
              <a:latin typeface="Arial"/>
              <a:cs typeface="Arial"/>
            </a:endParaRPr>
          </a:p>
          <a:p>
            <a:r>
              <a:rPr lang="en-US" sz="1100" dirty="0" smtClean="0">
                <a:solidFill>
                  <a:schemeClr val="accent6">
                    <a:lumMod val="10000"/>
                  </a:schemeClr>
                </a:solidFill>
                <a:latin typeface="Arial"/>
                <a:cs typeface="Arial"/>
              </a:rPr>
              <a:t>Address line 1 </a:t>
            </a:r>
          </a:p>
          <a:p>
            <a:r>
              <a:rPr lang="en-US" sz="1100" dirty="0" smtClean="0">
                <a:solidFill>
                  <a:schemeClr val="accent6">
                    <a:lumMod val="10000"/>
                  </a:schemeClr>
                </a:solidFill>
                <a:latin typeface="Arial"/>
                <a:cs typeface="Arial"/>
              </a:rPr>
              <a:t>Address line 2 </a:t>
            </a:r>
            <a:endParaRPr lang="en-US" sz="1100" dirty="0">
              <a:solidFill>
                <a:schemeClr val="accent6">
                  <a:lumMod val="10000"/>
                </a:schemeClr>
              </a:solidFill>
              <a:latin typeface="Arial"/>
              <a:cs typeface="Arial"/>
            </a:endParaRPr>
          </a:p>
          <a:p>
            <a:r>
              <a:rPr lang="en-US" sz="1100" dirty="0">
                <a:solidFill>
                  <a:schemeClr val="accent6">
                    <a:lumMod val="10000"/>
                  </a:schemeClr>
                </a:solidFill>
                <a:latin typeface="Arial"/>
                <a:cs typeface="Arial"/>
              </a:rPr>
              <a:t>City, NC </a:t>
            </a:r>
            <a:r>
              <a:rPr lang="en-US" sz="1100" dirty="0" smtClean="0">
                <a:solidFill>
                  <a:schemeClr val="accent6">
                    <a:lumMod val="10000"/>
                  </a:schemeClr>
                </a:solidFill>
                <a:latin typeface="Arial"/>
                <a:cs typeface="Arial"/>
              </a:rPr>
              <a:t>XXXXX</a:t>
            </a:r>
            <a:endParaRPr lang="en-US" sz="1100" dirty="0">
              <a:solidFill>
                <a:schemeClr val="accent6">
                  <a:lumMod val="10000"/>
                </a:schemeClr>
              </a:solidFill>
              <a:latin typeface="Arial"/>
              <a:cs typeface="Arial"/>
            </a:endParaRPr>
          </a:p>
        </p:txBody>
      </p:sp>
      <p:sp>
        <p:nvSpPr>
          <p:cNvPr id="59" name="TextBox 58"/>
          <p:cNvSpPr txBox="1"/>
          <p:nvPr/>
        </p:nvSpPr>
        <p:spPr>
          <a:xfrm>
            <a:off x="459920" y="2245635"/>
            <a:ext cx="2548774" cy="4160899"/>
          </a:xfrm>
          <a:prstGeom prst="rect">
            <a:avLst/>
          </a:prstGeom>
          <a:noFill/>
        </p:spPr>
        <p:txBody>
          <a:bodyPr wrap="square" lIns="82058" tIns="41029" rIns="82058" bIns="41029" rtlCol="0">
            <a:spAutoFit/>
          </a:bodyPr>
          <a:lstStyle/>
          <a:p>
            <a:pPr fontAlgn="t"/>
            <a:r>
              <a:rPr lang="en-US" sz="1100" dirty="0" smtClean="0">
                <a:solidFill>
                  <a:srgbClr val="181818"/>
                </a:solidFill>
                <a:latin typeface="Arial"/>
                <a:cs typeface="Arial"/>
              </a:rPr>
              <a:t>Enclosed </a:t>
            </a:r>
            <a:r>
              <a:rPr lang="en-US" sz="1100" dirty="0">
                <a:solidFill>
                  <a:srgbClr val="181818"/>
                </a:solidFill>
                <a:latin typeface="Arial"/>
                <a:cs typeface="Arial"/>
              </a:rPr>
              <a:t>is information from N.C. Cooperative Extension that you</a:t>
            </a:r>
          </a:p>
          <a:p>
            <a:pPr fontAlgn="t"/>
            <a:r>
              <a:rPr lang="en-US" sz="1100" dirty="0">
                <a:solidFill>
                  <a:srgbClr val="181818"/>
                </a:solidFill>
                <a:latin typeface="Arial"/>
                <a:cs typeface="Arial"/>
              </a:rPr>
              <a:t>requested or materials that might be </a:t>
            </a:r>
            <a:r>
              <a:rPr lang="en-US" sz="1100" dirty="0" smtClean="0">
                <a:solidFill>
                  <a:srgbClr val="181818"/>
                </a:solidFill>
                <a:latin typeface="Arial"/>
                <a:cs typeface="Arial"/>
              </a:rPr>
              <a:t>of interest </a:t>
            </a:r>
            <a:r>
              <a:rPr lang="en-US" sz="1100" dirty="0">
                <a:solidFill>
                  <a:srgbClr val="181818"/>
                </a:solidFill>
                <a:latin typeface="Arial"/>
                <a:cs typeface="Arial"/>
              </a:rPr>
              <a:t>to you. </a:t>
            </a:r>
            <a:r>
              <a:rPr lang="en-US" sz="1100" dirty="0" smtClean="0">
                <a:solidFill>
                  <a:srgbClr val="181818"/>
                </a:solidFill>
                <a:latin typeface="Arial"/>
                <a:cs typeface="Arial"/>
              </a:rPr>
              <a:t>We </a:t>
            </a:r>
            <a:r>
              <a:rPr lang="en-US" sz="1100" dirty="0">
                <a:solidFill>
                  <a:srgbClr val="181818"/>
                </a:solidFill>
                <a:latin typeface="Arial"/>
                <a:cs typeface="Arial"/>
              </a:rPr>
              <a:t>hope </a:t>
            </a:r>
            <a:r>
              <a:rPr lang="en-US" sz="1100" dirty="0" smtClean="0">
                <a:solidFill>
                  <a:srgbClr val="181818"/>
                </a:solidFill>
                <a:latin typeface="Arial"/>
                <a:cs typeface="Arial"/>
              </a:rPr>
              <a:t>you </a:t>
            </a:r>
            <a:r>
              <a:rPr lang="en-US" sz="1100" dirty="0">
                <a:solidFill>
                  <a:srgbClr val="181818"/>
                </a:solidFill>
                <a:latin typeface="Arial"/>
                <a:cs typeface="Arial"/>
              </a:rPr>
              <a:t>will </a:t>
            </a:r>
            <a:r>
              <a:rPr lang="en-US" sz="1100" dirty="0" smtClean="0">
                <a:solidFill>
                  <a:srgbClr val="181818"/>
                </a:solidFill>
                <a:latin typeface="Arial"/>
                <a:cs typeface="Arial"/>
              </a:rPr>
              <a:t>find the </a:t>
            </a:r>
            <a:r>
              <a:rPr lang="en-US" sz="1100" dirty="0">
                <a:solidFill>
                  <a:srgbClr val="181818"/>
                </a:solidFill>
                <a:latin typeface="Arial"/>
                <a:cs typeface="Arial"/>
              </a:rPr>
              <a:t>information helpful</a:t>
            </a:r>
            <a:r>
              <a:rPr lang="en-US" sz="1100" dirty="0" smtClean="0">
                <a:solidFill>
                  <a:srgbClr val="181818"/>
                </a:solidFill>
                <a:latin typeface="Arial"/>
                <a:cs typeface="Arial"/>
              </a:rPr>
              <a:t>. </a:t>
            </a:r>
          </a:p>
          <a:p>
            <a:pPr fontAlgn="t"/>
            <a:endParaRPr lang="en-US" sz="1100" dirty="0">
              <a:solidFill>
                <a:srgbClr val="181818"/>
              </a:solidFill>
              <a:latin typeface="Arial"/>
              <a:cs typeface="Arial"/>
            </a:endParaRPr>
          </a:p>
          <a:p>
            <a:pPr fontAlgn="t"/>
            <a:r>
              <a:rPr lang="en-US" sz="1100" dirty="0" smtClean="0">
                <a:solidFill>
                  <a:srgbClr val="181818"/>
                </a:solidFill>
                <a:latin typeface="Arial"/>
                <a:cs typeface="Arial"/>
              </a:rPr>
              <a:t>Visit us online to discover more: </a:t>
            </a:r>
            <a:r>
              <a:rPr lang="en-US" sz="1100" dirty="0" err="1" smtClean="0">
                <a:solidFill>
                  <a:schemeClr val="accent6">
                    <a:lumMod val="10000"/>
                  </a:schemeClr>
                </a:solidFill>
                <a:latin typeface="Arial"/>
                <a:cs typeface="Arial"/>
              </a:rPr>
              <a:t>xxxxx.ces.ncsu.edu</a:t>
            </a:r>
            <a:r>
              <a:rPr lang="en-US" sz="1100" i="1" dirty="0" smtClean="0">
                <a:solidFill>
                  <a:schemeClr val="accent6">
                    <a:lumMod val="10000"/>
                  </a:schemeClr>
                </a:solidFill>
                <a:latin typeface="Arial"/>
                <a:cs typeface="Arial"/>
              </a:rPr>
              <a:t>.</a:t>
            </a:r>
            <a:endParaRPr lang="en-US" sz="1100" dirty="0">
              <a:solidFill>
                <a:srgbClr val="181818"/>
              </a:solidFill>
              <a:latin typeface="Arial"/>
              <a:cs typeface="Arial"/>
            </a:endParaRPr>
          </a:p>
          <a:p>
            <a:pPr fontAlgn="t"/>
            <a:endParaRPr lang="en-US" sz="1100" dirty="0">
              <a:solidFill>
                <a:srgbClr val="181818"/>
              </a:solidFill>
              <a:latin typeface="Arial"/>
              <a:cs typeface="Arial"/>
            </a:endParaRPr>
          </a:p>
          <a:p>
            <a:pPr fontAlgn="t"/>
            <a:endParaRPr lang="en-US" sz="1100" dirty="0" smtClean="0">
              <a:solidFill>
                <a:srgbClr val="181818"/>
              </a:solidFill>
              <a:latin typeface="Arial"/>
              <a:cs typeface="Arial"/>
            </a:endParaRPr>
          </a:p>
          <a:p>
            <a:pPr fontAlgn="t"/>
            <a:r>
              <a:rPr lang="en-US" sz="1100" i="1" dirty="0" smtClean="0">
                <a:solidFill>
                  <a:srgbClr val="181818"/>
                </a:solidFill>
                <a:latin typeface="Arial"/>
                <a:cs typeface="Arial"/>
              </a:rPr>
              <a:t>(INSERT SIGNATURE) </a:t>
            </a:r>
          </a:p>
          <a:p>
            <a:pPr fontAlgn="t"/>
            <a:endParaRPr lang="en-US" sz="1100" b="1" dirty="0">
              <a:solidFill>
                <a:srgbClr val="181818"/>
              </a:solidFill>
              <a:latin typeface="Arial"/>
              <a:cs typeface="Arial"/>
            </a:endParaRPr>
          </a:p>
          <a:p>
            <a:pPr fontAlgn="t"/>
            <a:endParaRPr lang="en-US" sz="1100" b="1" dirty="0" smtClean="0">
              <a:solidFill>
                <a:srgbClr val="181818"/>
              </a:solidFill>
              <a:latin typeface="Arial"/>
              <a:cs typeface="Arial"/>
            </a:endParaRPr>
          </a:p>
          <a:p>
            <a:pPr fontAlgn="t"/>
            <a:r>
              <a:rPr lang="en-US" sz="1100" b="1" dirty="0" smtClean="0">
                <a:solidFill>
                  <a:srgbClr val="181818"/>
                </a:solidFill>
                <a:latin typeface="Arial"/>
                <a:cs typeface="Arial"/>
              </a:rPr>
              <a:t>Name </a:t>
            </a:r>
            <a:endParaRPr lang="en-US" sz="1100" b="1" dirty="0">
              <a:solidFill>
                <a:srgbClr val="181818"/>
              </a:solidFill>
              <a:latin typeface="Arial"/>
              <a:cs typeface="Arial"/>
            </a:endParaRPr>
          </a:p>
          <a:p>
            <a:pPr fontAlgn="t"/>
            <a:r>
              <a:rPr lang="en-US" sz="1100" b="1" dirty="0" smtClean="0">
                <a:solidFill>
                  <a:srgbClr val="181818"/>
                </a:solidFill>
                <a:latin typeface="Arial"/>
                <a:cs typeface="Arial"/>
              </a:rPr>
              <a:t>Title </a:t>
            </a:r>
          </a:p>
          <a:p>
            <a:pPr fontAlgn="t"/>
            <a:r>
              <a:rPr lang="en-US" sz="1100" b="1" dirty="0" smtClean="0">
                <a:solidFill>
                  <a:srgbClr val="181818"/>
                </a:solidFill>
                <a:latin typeface="Arial"/>
                <a:cs typeface="Arial"/>
              </a:rPr>
              <a:t>Phone or Fax (if needed)</a:t>
            </a:r>
            <a:endParaRPr lang="en-US" sz="1100" dirty="0">
              <a:solidFill>
                <a:srgbClr val="181818"/>
              </a:solidFill>
              <a:latin typeface="Arial"/>
              <a:cs typeface="Arial"/>
            </a:endParaRPr>
          </a:p>
          <a:p>
            <a:endParaRPr lang="en-US" sz="1100" dirty="0">
              <a:solidFill>
                <a:srgbClr val="181818"/>
              </a:solidFill>
              <a:latin typeface="Arial"/>
              <a:cs typeface="Arial"/>
            </a:endParaRPr>
          </a:p>
          <a:p>
            <a:endParaRPr lang="en-US" sz="800" dirty="0" smtClean="0">
              <a:solidFill>
                <a:srgbClr val="181818"/>
              </a:solidFill>
              <a:latin typeface="Arial"/>
              <a:cs typeface="Arial"/>
            </a:endParaRPr>
          </a:p>
          <a:p>
            <a:pPr>
              <a:spcBef>
                <a:spcPts val="300"/>
              </a:spcBef>
            </a:pPr>
            <a:endParaRPr lang="en-US" sz="800" dirty="0" smtClean="0">
              <a:solidFill>
                <a:srgbClr val="181818"/>
              </a:solidFill>
              <a:latin typeface="Arial"/>
              <a:cs typeface="Arial"/>
            </a:endParaRPr>
          </a:p>
          <a:p>
            <a:pPr>
              <a:spcBef>
                <a:spcPts val="300"/>
              </a:spcBef>
            </a:pPr>
            <a:endParaRPr lang="en-US" sz="700" dirty="0" smtClean="0">
              <a:solidFill>
                <a:srgbClr val="181818"/>
              </a:solidFill>
              <a:latin typeface="Arial"/>
              <a:cs typeface="Arial"/>
            </a:endParaRPr>
          </a:p>
          <a:p>
            <a:pPr>
              <a:spcBef>
                <a:spcPts val="300"/>
              </a:spcBef>
            </a:pPr>
            <a:endParaRPr lang="en-US" sz="900" dirty="0">
              <a:solidFill>
                <a:srgbClr val="181818"/>
              </a:solidFill>
              <a:latin typeface="Arial"/>
              <a:cs typeface="Arial"/>
            </a:endParaRPr>
          </a:p>
          <a:p>
            <a:endParaRPr lang="en-US" sz="550" dirty="0" smtClean="0">
              <a:solidFill>
                <a:srgbClr val="181818"/>
              </a:solidFill>
              <a:latin typeface="Arial"/>
              <a:cs typeface="Arial"/>
            </a:endParaRPr>
          </a:p>
          <a:p>
            <a:r>
              <a:rPr lang="en-US" sz="550" dirty="0" smtClean="0">
                <a:solidFill>
                  <a:srgbClr val="181818"/>
                </a:solidFill>
                <a:latin typeface="Arial"/>
                <a:cs typeface="Arial"/>
              </a:rPr>
              <a:t>NC State and N.C. A&amp;T State universities are collectively committed to positive action to secure equal opportunity and prohibit discrimination and harassment regardless of age, color, disability, family and marital status, gender identity, genetic information, national origin, political beliefs, race, religion, sex (including pregnancy), sexual orientation and veteran status. NC State, N.C. A&amp;T, USDA and local governments cooperating.</a:t>
            </a:r>
          </a:p>
        </p:txBody>
      </p:sp>
      <p:sp>
        <p:nvSpPr>
          <p:cNvPr id="60" name="TextBox 59"/>
          <p:cNvSpPr txBox="1"/>
          <p:nvPr/>
        </p:nvSpPr>
        <p:spPr>
          <a:xfrm>
            <a:off x="3297124" y="2243782"/>
            <a:ext cx="2548774" cy="4214760"/>
          </a:xfrm>
          <a:prstGeom prst="rect">
            <a:avLst/>
          </a:prstGeom>
          <a:noFill/>
        </p:spPr>
        <p:txBody>
          <a:bodyPr wrap="square" lIns="82058" tIns="41029" rIns="82058" bIns="41029" rtlCol="0">
            <a:spAutoFit/>
          </a:bodyPr>
          <a:lstStyle/>
          <a:p>
            <a:pPr fontAlgn="t"/>
            <a:r>
              <a:rPr lang="en-US" sz="1100" dirty="0" smtClean="0">
                <a:solidFill>
                  <a:srgbClr val="181818"/>
                </a:solidFill>
                <a:latin typeface="Arial"/>
                <a:cs typeface="Arial"/>
              </a:rPr>
              <a:t>Enclosed </a:t>
            </a:r>
            <a:r>
              <a:rPr lang="en-US" sz="1100" dirty="0">
                <a:solidFill>
                  <a:srgbClr val="181818"/>
                </a:solidFill>
                <a:latin typeface="Arial"/>
                <a:cs typeface="Arial"/>
              </a:rPr>
              <a:t>is information from N.C. Cooperative Extension that you</a:t>
            </a:r>
          </a:p>
          <a:p>
            <a:pPr fontAlgn="t"/>
            <a:r>
              <a:rPr lang="en-US" sz="1100" dirty="0">
                <a:solidFill>
                  <a:srgbClr val="181818"/>
                </a:solidFill>
                <a:latin typeface="Arial"/>
                <a:cs typeface="Arial"/>
              </a:rPr>
              <a:t>requested or materials that might be </a:t>
            </a:r>
            <a:r>
              <a:rPr lang="en-US" sz="1100" dirty="0" smtClean="0">
                <a:solidFill>
                  <a:srgbClr val="181818"/>
                </a:solidFill>
                <a:latin typeface="Arial"/>
                <a:cs typeface="Arial"/>
              </a:rPr>
              <a:t>of interest </a:t>
            </a:r>
            <a:r>
              <a:rPr lang="en-US" sz="1100" dirty="0">
                <a:solidFill>
                  <a:srgbClr val="181818"/>
                </a:solidFill>
                <a:latin typeface="Arial"/>
                <a:cs typeface="Arial"/>
              </a:rPr>
              <a:t>to you. </a:t>
            </a:r>
            <a:r>
              <a:rPr lang="en-US" sz="1100" dirty="0" smtClean="0">
                <a:solidFill>
                  <a:srgbClr val="181818"/>
                </a:solidFill>
                <a:latin typeface="Arial"/>
                <a:cs typeface="Arial"/>
              </a:rPr>
              <a:t>We </a:t>
            </a:r>
            <a:r>
              <a:rPr lang="en-US" sz="1100" dirty="0">
                <a:solidFill>
                  <a:srgbClr val="181818"/>
                </a:solidFill>
                <a:latin typeface="Arial"/>
                <a:cs typeface="Arial"/>
              </a:rPr>
              <a:t>hope </a:t>
            </a:r>
            <a:r>
              <a:rPr lang="en-US" sz="1100" dirty="0" smtClean="0">
                <a:solidFill>
                  <a:srgbClr val="181818"/>
                </a:solidFill>
                <a:latin typeface="Arial"/>
                <a:cs typeface="Arial"/>
              </a:rPr>
              <a:t>you </a:t>
            </a:r>
            <a:r>
              <a:rPr lang="en-US" sz="1100" dirty="0">
                <a:solidFill>
                  <a:srgbClr val="181818"/>
                </a:solidFill>
                <a:latin typeface="Arial"/>
                <a:cs typeface="Arial"/>
              </a:rPr>
              <a:t>will </a:t>
            </a:r>
            <a:r>
              <a:rPr lang="en-US" sz="1100" dirty="0" smtClean="0">
                <a:solidFill>
                  <a:srgbClr val="181818"/>
                </a:solidFill>
                <a:latin typeface="Arial"/>
                <a:cs typeface="Arial"/>
              </a:rPr>
              <a:t>find the </a:t>
            </a:r>
            <a:r>
              <a:rPr lang="en-US" sz="1100" dirty="0">
                <a:solidFill>
                  <a:srgbClr val="181818"/>
                </a:solidFill>
                <a:latin typeface="Arial"/>
                <a:cs typeface="Arial"/>
              </a:rPr>
              <a:t>information helpful</a:t>
            </a:r>
            <a:r>
              <a:rPr lang="en-US" sz="1100" dirty="0" smtClean="0">
                <a:solidFill>
                  <a:srgbClr val="181818"/>
                </a:solidFill>
                <a:latin typeface="Arial"/>
                <a:cs typeface="Arial"/>
              </a:rPr>
              <a:t>. </a:t>
            </a:r>
          </a:p>
          <a:p>
            <a:pPr fontAlgn="t"/>
            <a:endParaRPr lang="en-US" sz="1100" dirty="0">
              <a:solidFill>
                <a:srgbClr val="181818"/>
              </a:solidFill>
              <a:latin typeface="Arial"/>
              <a:cs typeface="Arial"/>
            </a:endParaRPr>
          </a:p>
          <a:p>
            <a:pPr fontAlgn="t"/>
            <a:r>
              <a:rPr lang="en-US" sz="1100" dirty="0" smtClean="0">
                <a:solidFill>
                  <a:srgbClr val="181818"/>
                </a:solidFill>
                <a:latin typeface="Arial"/>
                <a:cs typeface="Arial"/>
              </a:rPr>
              <a:t>Visit us online to discover more: </a:t>
            </a:r>
            <a:r>
              <a:rPr lang="en-US" sz="1100" dirty="0" err="1" smtClean="0">
                <a:solidFill>
                  <a:schemeClr val="accent6">
                    <a:lumMod val="10000"/>
                  </a:schemeClr>
                </a:solidFill>
                <a:latin typeface="Arial"/>
                <a:cs typeface="Arial"/>
              </a:rPr>
              <a:t>xxxxx.ces.ncsu.edu</a:t>
            </a:r>
            <a:r>
              <a:rPr lang="en-US" sz="1100" i="1" dirty="0" smtClean="0">
                <a:solidFill>
                  <a:schemeClr val="accent6">
                    <a:lumMod val="10000"/>
                  </a:schemeClr>
                </a:solidFill>
                <a:latin typeface="Arial"/>
                <a:cs typeface="Arial"/>
              </a:rPr>
              <a:t>.</a:t>
            </a:r>
            <a:endParaRPr lang="en-US" sz="1100" dirty="0">
              <a:solidFill>
                <a:srgbClr val="181818"/>
              </a:solidFill>
              <a:latin typeface="Arial"/>
              <a:cs typeface="Arial"/>
            </a:endParaRPr>
          </a:p>
          <a:p>
            <a:pPr fontAlgn="t"/>
            <a:endParaRPr lang="en-US" sz="1100" dirty="0">
              <a:solidFill>
                <a:srgbClr val="181818"/>
              </a:solidFill>
              <a:latin typeface="Arial"/>
              <a:cs typeface="Arial"/>
            </a:endParaRPr>
          </a:p>
          <a:p>
            <a:pPr fontAlgn="t"/>
            <a:endParaRPr lang="en-US" sz="1100" dirty="0" smtClean="0">
              <a:solidFill>
                <a:srgbClr val="181818"/>
              </a:solidFill>
              <a:latin typeface="Arial"/>
              <a:cs typeface="Arial"/>
            </a:endParaRPr>
          </a:p>
          <a:p>
            <a:pPr fontAlgn="t"/>
            <a:r>
              <a:rPr lang="en-US" sz="1100" i="1" dirty="0" smtClean="0">
                <a:solidFill>
                  <a:srgbClr val="181818"/>
                </a:solidFill>
                <a:latin typeface="Arial"/>
                <a:cs typeface="Arial"/>
              </a:rPr>
              <a:t>(INSERT SIGNATURE) </a:t>
            </a:r>
          </a:p>
          <a:p>
            <a:pPr fontAlgn="t"/>
            <a:endParaRPr lang="en-US" sz="1100" b="1" dirty="0">
              <a:solidFill>
                <a:srgbClr val="181818"/>
              </a:solidFill>
              <a:latin typeface="Arial"/>
              <a:cs typeface="Arial"/>
            </a:endParaRPr>
          </a:p>
          <a:p>
            <a:pPr fontAlgn="t"/>
            <a:endParaRPr lang="en-US" sz="1100" b="1" dirty="0" smtClean="0">
              <a:solidFill>
                <a:srgbClr val="181818"/>
              </a:solidFill>
              <a:latin typeface="Arial"/>
              <a:cs typeface="Arial"/>
            </a:endParaRPr>
          </a:p>
          <a:p>
            <a:pPr fontAlgn="t"/>
            <a:r>
              <a:rPr lang="en-US" sz="1100" b="1" dirty="0" smtClean="0">
                <a:solidFill>
                  <a:srgbClr val="181818"/>
                </a:solidFill>
                <a:latin typeface="Arial"/>
                <a:cs typeface="Arial"/>
              </a:rPr>
              <a:t>Name </a:t>
            </a:r>
            <a:endParaRPr lang="en-US" sz="1100" b="1" dirty="0">
              <a:solidFill>
                <a:srgbClr val="181818"/>
              </a:solidFill>
              <a:latin typeface="Arial"/>
              <a:cs typeface="Arial"/>
            </a:endParaRPr>
          </a:p>
          <a:p>
            <a:pPr fontAlgn="t"/>
            <a:r>
              <a:rPr lang="en-US" sz="1100" b="1" dirty="0" smtClean="0">
                <a:solidFill>
                  <a:srgbClr val="181818"/>
                </a:solidFill>
                <a:latin typeface="Arial"/>
                <a:cs typeface="Arial"/>
              </a:rPr>
              <a:t>Title </a:t>
            </a:r>
          </a:p>
          <a:p>
            <a:pPr fontAlgn="t"/>
            <a:r>
              <a:rPr lang="en-US" sz="1100" b="1" dirty="0" smtClean="0">
                <a:solidFill>
                  <a:srgbClr val="181818"/>
                </a:solidFill>
                <a:latin typeface="Arial"/>
                <a:cs typeface="Arial"/>
              </a:rPr>
              <a:t>Phone or Fax (if needed)</a:t>
            </a:r>
            <a:endParaRPr lang="en-US" sz="1100" dirty="0">
              <a:solidFill>
                <a:srgbClr val="181818"/>
              </a:solidFill>
              <a:latin typeface="Arial"/>
              <a:cs typeface="Arial"/>
            </a:endParaRPr>
          </a:p>
          <a:p>
            <a:endParaRPr lang="en-US" sz="1100" dirty="0">
              <a:solidFill>
                <a:srgbClr val="181818"/>
              </a:solidFill>
              <a:latin typeface="Arial"/>
              <a:cs typeface="Arial"/>
            </a:endParaRPr>
          </a:p>
          <a:p>
            <a:endParaRPr lang="en-US" sz="800" dirty="0" smtClean="0">
              <a:solidFill>
                <a:srgbClr val="181818"/>
              </a:solidFill>
              <a:latin typeface="Arial"/>
              <a:cs typeface="Arial"/>
            </a:endParaRPr>
          </a:p>
          <a:p>
            <a:pPr>
              <a:spcBef>
                <a:spcPts val="300"/>
              </a:spcBef>
            </a:pPr>
            <a:endParaRPr lang="en-US" sz="800" dirty="0" smtClean="0">
              <a:solidFill>
                <a:srgbClr val="181818"/>
              </a:solidFill>
              <a:latin typeface="Arial"/>
              <a:cs typeface="Arial"/>
            </a:endParaRPr>
          </a:p>
          <a:p>
            <a:pPr>
              <a:spcBef>
                <a:spcPts val="300"/>
              </a:spcBef>
            </a:pPr>
            <a:endParaRPr lang="en-US" sz="700" dirty="0" smtClean="0">
              <a:solidFill>
                <a:srgbClr val="181818"/>
              </a:solidFill>
              <a:latin typeface="Arial"/>
              <a:cs typeface="Arial"/>
            </a:endParaRPr>
          </a:p>
          <a:p>
            <a:pPr>
              <a:spcBef>
                <a:spcPts val="300"/>
              </a:spcBef>
            </a:pPr>
            <a:endParaRPr lang="en-US" sz="900" dirty="0">
              <a:solidFill>
                <a:srgbClr val="181818"/>
              </a:solidFill>
              <a:latin typeface="Arial"/>
              <a:cs typeface="Arial"/>
            </a:endParaRPr>
          </a:p>
          <a:p>
            <a:endParaRPr lang="en-US" sz="550" dirty="0" smtClean="0">
              <a:solidFill>
                <a:srgbClr val="181818"/>
              </a:solidFill>
              <a:latin typeface="Arial"/>
              <a:cs typeface="Arial"/>
            </a:endParaRPr>
          </a:p>
          <a:p>
            <a:r>
              <a:rPr lang="en-US" sz="550" dirty="0" smtClean="0">
                <a:solidFill>
                  <a:srgbClr val="181818"/>
                </a:solidFill>
                <a:latin typeface="Arial"/>
                <a:cs typeface="Arial"/>
              </a:rPr>
              <a:t>NC State and N.C. A&amp;T State universities are collectively committed to positive action to secure equal opportunity and prohibit discrimination and harassment regardless of age, color, disability, family and marital status, gender identity, genetic information, national origin, political beliefs, race, religion, sex (including pregnancy), sexual orientation and veteran status. NC State, N.C. A&amp;T, USDA and local governments cooperating.</a:t>
            </a:r>
          </a:p>
        </p:txBody>
      </p:sp>
      <p:sp>
        <p:nvSpPr>
          <p:cNvPr id="61" name="TextBox 60"/>
          <p:cNvSpPr txBox="1"/>
          <p:nvPr/>
        </p:nvSpPr>
        <p:spPr>
          <a:xfrm>
            <a:off x="6152430" y="2241929"/>
            <a:ext cx="2548774" cy="4214760"/>
          </a:xfrm>
          <a:prstGeom prst="rect">
            <a:avLst/>
          </a:prstGeom>
          <a:noFill/>
        </p:spPr>
        <p:txBody>
          <a:bodyPr wrap="square" lIns="82058" tIns="41029" rIns="82058" bIns="41029" rtlCol="0">
            <a:spAutoFit/>
          </a:bodyPr>
          <a:lstStyle/>
          <a:p>
            <a:pPr fontAlgn="t"/>
            <a:r>
              <a:rPr lang="en-US" sz="1100" dirty="0" smtClean="0">
                <a:solidFill>
                  <a:srgbClr val="181818"/>
                </a:solidFill>
                <a:latin typeface="Arial"/>
                <a:cs typeface="Arial"/>
              </a:rPr>
              <a:t>Enclosed </a:t>
            </a:r>
            <a:r>
              <a:rPr lang="en-US" sz="1100" dirty="0">
                <a:solidFill>
                  <a:srgbClr val="181818"/>
                </a:solidFill>
                <a:latin typeface="Arial"/>
                <a:cs typeface="Arial"/>
              </a:rPr>
              <a:t>is information from N.C. Cooperative Extension that you</a:t>
            </a:r>
          </a:p>
          <a:p>
            <a:pPr fontAlgn="t"/>
            <a:r>
              <a:rPr lang="en-US" sz="1100" dirty="0">
                <a:solidFill>
                  <a:srgbClr val="181818"/>
                </a:solidFill>
                <a:latin typeface="Arial"/>
                <a:cs typeface="Arial"/>
              </a:rPr>
              <a:t>requested or materials that might be </a:t>
            </a:r>
            <a:r>
              <a:rPr lang="en-US" sz="1100" dirty="0" smtClean="0">
                <a:solidFill>
                  <a:srgbClr val="181818"/>
                </a:solidFill>
                <a:latin typeface="Arial"/>
                <a:cs typeface="Arial"/>
              </a:rPr>
              <a:t>of interest </a:t>
            </a:r>
            <a:r>
              <a:rPr lang="en-US" sz="1100" dirty="0">
                <a:solidFill>
                  <a:srgbClr val="181818"/>
                </a:solidFill>
                <a:latin typeface="Arial"/>
                <a:cs typeface="Arial"/>
              </a:rPr>
              <a:t>to you. </a:t>
            </a:r>
            <a:r>
              <a:rPr lang="en-US" sz="1100" dirty="0" smtClean="0">
                <a:solidFill>
                  <a:srgbClr val="181818"/>
                </a:solidFill>
                <a:latin typeface="Arial"/>
                <a:cs typeface="Arial"/>
              </a:rPr>
              <a:t>We </a:t>
            </a:r>
            <a:r>
              <a:rPr lang="en-US" sz="1100" dirty="0">
                <a:solidFill>
                  <a:srgbClr val="181818"/>
                </a:solidFill>
                <a:latin typeface="Arial"/>
                <a:cs typeface="Arial"/>
              </a:rPr>
              <a:t>hope </a:t>
            </a:r>
            <a:r>
              <a:rPr lang="en-US" sz="1100" dirty="0" smtClean="0">
                <a:solidFill>
                  <a:srgbClr val="181818"/>
                </a:solidFill>
                <a:latin typeface="Arial"/>
                <a:cs typeface="Arial"/>
              </a:rPr>
              <a:t>you </a:t>
            </a:r>
            <a:r>
              <a:rPr lang="en-US" sz="1100" dirty="0">
                <a:solidFill>
                  <a:srgbClr val="181818"/>
                </a:solidFill>
                <a:latin typeface="Arial"/>
                <a:cs typeface="Arial"/>
              </a:rPr>
              <a:t>will </a:t>
            </a:r>
            <a:r>
              <a:rPr lang="en-US" sz="1100" dirty="0" smtClean="0">
                <a:solidFill>
                  <a:srgbClr val="181818"/>
                </a:solidFill>
                <a:latin typeface="Arial"/>
                <a:cs typeface="Arial"/>
              </a:rPr>
              <a:t>find the </a:t>
            </a:r>
            <a:r>
              <a:rPr lang="en-US" sz="1100" dirty="0">
                <a:solidFill>
                  <a:srgbClr val="181818"/>
                </a:solidFill>
                <a:latin typeface="Arial"/>
                <a:cs typeface="Arial"/>
              </a:rPr>
              <a:t>information helpful</a:t>
            </a:r>
            <a:r>
              <a:rPr lang="en-US" sz="1100" dirty="0" smtClean="0">
                <a:solidFill>
                  <a:srgbClr val="181818"/>
                </a:solidFill>
                <a:latin typeface="Arial"/>
                <a:cs typeface="Arial"/>
              </a:rPr>
              <a:t>. </a:t>
            </a:r>
          </a:p>
          <a:p>
            <a:pPr fontAlgn="t"/>
            <a:endParaRPr lang="en-US" sz="1100" dirty="0">
              <a:solidFill>
                <a:srgbClr val="181818"/>
              </a:solidFill>
              <a:latin typeface="Arial"/>
              <a:cs typeface="Arial"/>
            </a:endParaRPr>
          </a:p>
          <a:p>
            <a:pPr fontAlgn="t"/>
            <a:r>
              <a:rPr lang="en-US" sz="1100" dirty="0" smtClean="0">
                <a:solidFill>
                  <a:srgbClr val="181818"/>
                </a:solidFill>
                <a:latin typeface="Arial"/>
                <a:cs typeface="Arial"/>
              </a:rPr>
              <a:t>Visit us online to discover more: </a:t>
            </a:r>
            <a:r>
              <a:rPr lang="en-US" sz="1100" dirty="0" err="1" smtClean="0">
                <a:solidFill>
                  <a:schemeClr val="accent6">
                    <a:lumMod val="10000"/>
                  </a:schemeClr>
                </a:solidFill>
                <a:latin typeface="Arial"/>
                <a:cs typeface="Arial"/>
              </a:rPr>
              <a:t>xxxxx.ces.ncsu.edu</a:t>
            </a:r>
            <a:r>
              <a:rPr lang="en-US" sz="1100" i="1" dirty="0" smtClean="0">
                <a:solidFill>
                  <a:schemeClr val="accent6">
                    <a:lumMod val="10000"/>
                  </a:schemeClr>
                </a:solidFill>
                <a:latin typeface="Arial"/>
                <a:cs typeface="Arial"/>
              </a:rPr>
              <a:t>.</a:t>
            </a:r>
            <a:endParaRPr lang="en-US" sz="1100" dirty="0">
              <a:solidFill>
                <a:srgbClr val="181818"/>
              </a:solidFill>
              <a:latin typeface="Arial"/>
              <a:cs typeface="Arial"/>
            </a:endParaRPr>
          </a:p>
          <a:p>
            <a:pPr fontAlgn="t"/>
            <a:endParaRPr lang="en-US" sz="1100" dirty="0">
              <a:solidFill>
                <a:srgbClr val="181818"/>
              </a:solidFill>
              <a:latin typeface="Arial"/>
              <a:cs typeface="Arial"/>
            </a:endParaRPr>
          </a:p>
          <a:p>
            <a:pPr fontAlgn="t"/>
            <a:endParaRPr lang="en-US" sz="1100" dirty="0" smtClean="0">
              <a:solidFill>
                <a:srgbClr val="181818"/>
              </a:solidFill>
              <a:latin typeface="Arial"/>
              <a:cs typeface="Arial"/>
            </a:endParaRPr>
          </a:p>
          <a:p>
            <a:pPr fontAlgn="t"/>
            <a:r>
              <a:rPr lang="en-US" sz="1100" i="1" dirty="0" smtClean="0">
                <a:solidFill>
                  <a:srgbClr val="181818"/>
                </a:solidFill>
                <a:latin typeface="Arial"/>
                <a:cs typeface="Arial"/>
              </a:rPr>
              <a:t>(INSERT SIGNATURE) </a:t>
            </a:r>
          </a:p>
          <a:p>
            <a:pPr fontAlgn="t"/>
            <a:endParaRPr lang="en-US" sz="1100" b="1" dirty="0">
              <a:solidFill>
                <a:srgbClr val="181818"/>
              </a:solidFill>
              <a:latin typeface="Arial"/>
              <a:cs typeface="Arial"/>
            </a:endParaRPr>
          </a:p>
          <a:p>
            <a:pPr fontAlgn="t"/>
            <a:endParaRPr lang="en-US" sz="1100" b="1" dirty="0" smtClean="0">
              <a:solidFill>
                <a:srgbClr val="181818"/>
              </a:solidFill>
              <a:latin typeface="Arial"/>
              <a:cs typeface="Arial"/>
            </a:endParaRPr>
          </a:p>
          <a:p>
            <a:pPr fontAlgn="t"/>
            <a:r>
              <a:rPr lang="en-US" sz="1100" b="1" dirty="0" smtClean="0">
                <a:solidFill>
                  <a:srgbClr val="181818"/>
                </a:solidFill>
                <a:latin typeface="Arial"/>
                <a:cs typeface="Arial"/>
              </a:rPr>
              <a:t>Name </a:t>
            </a:r>
            <a:endParaRPr lang="en-US" sz="1100" b="1" dirty="0">
              <a:solidFill>
                <a:srgbClr val="181818"/>
              </a:solidFill>
              <a:latin typeface="Arial"/>
              <a:cs typeface="Arial"/>
            </a:endParaRPr>
          </a:p>
          <a:p>
            <a:pPr fontAlgn="t"/>
            <a:r>
              <a:rPr lang="en-US" sz="1100" b="1" dirty="0" smtClean="0">
                <a:solidFill>
                  <a:srgbClr val="181818"/>
                </a:solidFill>
                <a:latin typeface="Arial"/>
                <a:cs typeface="Arial"/>
              </a:rPr>
              <a:t>Title </a:t>
            </a:r>
          </a:p>
          <a:p>
            <a:pPr fontAlgn="t"/>
            <a:r>
              <a:rPr lang="en-US" sz="1100" b="1" dirty="0" smtClean="0">
                <a:solidFill>
                  <a:srgbClr val="181818"/>
                </a:solidFill>
                <a:latin typeface="Arial"/>
                <a:cs typeface="Arial"/>
              </a:rPr>
              <a:t>Phone or Fax (if needed)</a:t>
            </a:r>
            <a:endParaRPr lang="en-US" sz="1100" dirty="0">
              <a:solidFill>
                <a:srgbClr val="181818"/>
              </a:solidFill>
              <a:latin typeface="Arial"/>
              <a:cs typeface="Arial"/>
            </a:endParaRPr>
          </a:p>
          <a:p>
            <a:endParaRPr lang="en-US" sz="1100" dirty="0">
              <a:solidFill>
                <a:srgbClr val="181818"/>
              </a:solidFill>
              <a:latin typeface="Arial"/>
              <a:cs typeface="Arial"/>
            </a:endParaRPr>
          </a:p>
          <a:p>
            <a:endParaRPr lang="en-US" sz="800" dirty="0" smtClean="0">
              <a:solidFill>
                <a:srgbClr val="181818"/>
              </a:solidFill>
              <a:latin typeface="Arial"/>
              <a:cs typeface="Arial"/>
            </a:endParaRPr>
          </a:p>
          <a:p>
            <a:pPr>
              <a:spcBef>
                <a:spcPts val="300"/>
              </a:spcBef>
            </a:pPr>
            <a:endParaRPr lang="en-US" sz="800" dirty="0" smtClean="0">
              <a:solidFill>
                <a:srgbClr val="181818"/>
              </a:solidFill>
              <a:latin typeface="Arial"/>
              <a:cs typeface="Arial"/>
            </a:endParaRPr>
          </a:p>
          <a:p>
            <a:pPr>
              <a:spcBef>
                <a:spcPts val="300"/>
              </a:spcBef>
            </a:pPr>
            <a:endParaRPr lang="en-US" sz="700" dirty="0" smtClean="0">
              <a:solidFill>
                <a:srgbClr val="181818"/>
              </a:solidFill>
              <a:latin typeface="Arial"/>
              <a:cs typeface="Arial"/>
            </a:endParaRPr>
          </a:p>
          <a:p>
            <a:pPr>
              <a:spcBef>
                <a:spcPts val="300"/>
              </a:spcBef>
            </a:pPr>
            <a:endParaRPr lang="en-US" sz="900" dirty="0">
              <a:solidFill>
                <a:srgbClr val="181818"/>
              </a:solidFill>
              <a:latin typeface="Arial"/>
              <a:cs typeface="Arial"/>
            </a:endParaRPr>
          </a:p>
          <a:p>
            <a:endParaRPr lang="en-US" sz="550" dirty="0" smtClean="0">
              <a:solidFill>
                <a:srgbClr val="181818"/>
              </a:solidFill>
              <a:latin typeface="Arial"/>
              <a:cs typeface="Arial"/>
            </a:endParaRPr>
          </a:p>
          <a:p>
            <a:r>
              <a:rPr lang="en-US" sz="550" dirty="0" smtClean="0">
                <a:solidFill>
                  <a:srgbClr val="181818"/>
                </a:solidFill>
                <a:latin typeface="Arial"/>
                <a:cs typeface="Arial"/>
              </a:rPr>
              <a:t>NC State and N.C. A&amp;T State universities are collectively committed to positive action to secure equal opportunity and prohibit discrimination and harassment regardless of age, color, disability, family and marital status, gender identity, genetic information, national origin, political beliefs, race, religion, sex (including pregnancy), sexual orientation and veteran status. NC State, N.C. A&amp;T, USDA and local governments cooperating.</a:t>
            </a:r>
          </a:p>
        </p:txBody>
      </p:sp>
    </p:spTree>
    <p:extLst>
      <p:ext uri="{BB962C8B-B14F-4D97-AF65-F5344CB8AC3E}">
        <p14:creationId xmlns:p14="http://schemas.microsoft.com/office/powerpoint/2010/main" val="277976388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50487</TotalTime>
  <Words>438</Words>
  <Application>Microsoft Macintosh PowerPoint</Application>
  <PresentationFormat>On-screen Show (4:3)</PresentationFormat>
  <Paragraphs>69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Justin Moore</dc:creator>
  <cp:lastModifiedBy>Justin Moore</cp:lastModifiedBy>
  <cp:revision>174</cp:revision>
  <cp:lastPrinted>2017-05-02T20:51:16Z</cp:lastPrinted>
  <dcterms:created xsi:type="dcterms:W3CDTF">2017-04-05T16:19:34Z</dcterms:created>
  <dcterms:modified xsi:type="dcterms:W3CDTF">2017-09-12T15:49:44Z</dcterms:modified>
</cp:coreProperties>
</file>